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0" r:id="rId11"/>
    <p:sldId id="261" r:id="rId12"/>
    <p:sldId id="265" r:id="rId13"/>
  </p:sldIdLst>
  <p:sldSz cx="18288000" cy="10287000"/>
  <p:notesSz cx="6858000" cy="9144000"/>
  <p:embeddedFontLst>
    <p:embeddedFont>
      <p:font typeface="Adobe Garamond Pro Bold" panose="02020702060506020403" pitchFamily="18" charset="0"/>
      <p:bold r:id="rId14"/>
      <p:boldItalic r:id="rId15"/>
    </p:embeddedFont>
    <p:embeddedFont>
      <p:font typeface="Algerian" panose="04020705040A02060702" pitchFamily="82" charset="0"/>
      <p:regular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8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18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4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04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8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63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46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052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7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94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369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7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73689" y="4915034"/>
            <a:ext cx="7714311" cy="5371966"/>
          </a:xfrm>
          <a:custGeom>
            <a:avLst/>
            <a:gdLst/>
            <a:ahLst/>
            <a:cxnLst/>
            <a:rect l="l" t="t" r="r" b="b"/>
            <a:pathLst>
              <a:path w="7714311" h="5371966">
                <a:moveTo>
                  <a:pt x="0" y="0"/>
                </a:moveTo>
                <a:lnTo>
                  <a:pt x="7714311" y="0"/>
                </a:lnTo>
                <a:lnTo>
                  <a:pt x="7714311" y="5371966"/>
                </a:lnTo>
                <a:lnTo>
                  <a:pt x="0" y="537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AA67C-918F-AF4B-FA79-239EAE3FFD88}"/>
              </a:ext>
            </a:extLst>
          </p:cNvPr>
          <p:cNvSpPr txBox="1"/>
          <p:nvPr/>
        </p:nvSpPr>
        <p:spPr>
          <a:xfrm>
            <a:off x="1371600" y="2247900"/>
            <a:ext cx="1211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rgbClr val="1F2328"/>
                </a:solidFill>
                <a:effectLst/>
                <a:latin typeface="Adobe Garamond Pro Bold" panose="02020702060506020403" pitchFamily="18" charset="0"/>
              </a:rPr>
              <a:t>Inventory</a:t>
            </a:r>
          </a:p>
          <a:p>
            <a:r>
              <a:rPr lang="en-US" sz="7200" b="1" i="0" dirty="0">
                <a:solidFill>
                  <a:srgbClr val="1F2328"/>
                </a:solidFill>
                <a:effectLst/>
                <a:latin typeface="Adobe Garamond Pro Bold" panose="02020702060506020403" pitchFamily="18" charset="0"/>
              </a:rPr>
              <a:t>         Sales Performance </a:t>
            </a:r>
          </a:p>
          <a:p>
            <a:r>
              <a:rPr lang="en-US" sz="7200" b="1" i="0" dirty="0">
                <a:solidFill>
                  <a:srgbClr val="1F2328"/>
                </a:solidFill>
                <a:effectLst/>
                <a:latin typeface="Adobe Garamond Pro Bold" panose="02020702060506020403" pitchFamily="18" charset="0"/>
              </a:rPr>
              <a:t>                              Analysis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E7AAC-B071-AC47-E590-623B4E91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C0E14DB7-61C3-A08F-7937-3F962F286D22}"/>
              </a:ext>
            </a:extLst>
          </p:cNvPr>
          <p:cNvSpPr/>
          <p:nvPr/>
        </p:nvSpPr>
        <p:spPr>
          <a:xfrm>
            <a:off x="12572999" y="5295900"/>
            <a:ext cx="5687961" cy="4991100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D75AB-DC34-B1CA-FB9D-9CCD8817BF48}"/>
              </a:ext>
            </a:extLst>
          </p:cNvPr>
          <p:cNvSpPr txBox="1"/>
          <p:nvPr/>
        </p:nvSpPr>
        <p:spPr>
          <a:xfrm>
            <a:off x="685800" y="1257300"/>
            <a:ext cx="746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Business Recommendations: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1FA7D6-1946-FD0E-3810-428E86CDC80B}"/>
              </a:ext>
            </a:extLst>
          </p:cNvPr>
          <p:cNvSpPr txBox="1"/>
          <p:nvPr/>
        </p:nvSpPr>
        <p:spPr>
          <a:xfrm>
            <a:off x="769373" y="2552700"/>
            <a:ext cx="11811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dobe Garamond Pro Bold" panose="02020702060506020403" pitchFamily="18" charset="0"/>
              </a:rPr>
              <a:t>Focus on High-Profit Products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Prioritize stocking and promoting high-margin products like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Uno Card Game, Jenga,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Playfoam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contribute significantly to overall profitability.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Adobe Garamond Pro Bold" panose="02020702060506020403" pitchFamily="18" charset="0"/>
              </a:rPr>
              <a:t>Optimize Store Inventory Efficiency</a:t>
            </a:r>
            <a:endParaRPr lang="en-IN" sz="2800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Improve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turnover efficiency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stores with lower ratios by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adjusting stock levels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demand patterns to reduce holding costs.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Adobe Garamond Pro Bold" panose="02020702060506020403" pitchFamily="18" charset="0"/>
              </a:rPr>
              <a:t>Address Sales Decline Trends</a:t>
            </a:r>
            <a:endParaRPr lang="en-IN" sz="2800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March 2022 showed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revenue drop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investigate possible causes like seasonality or supply issues and implement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targeted promotions or demand forecasting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12572999" y="5295900"/>
            <a:ext cx="5687961" cy="4991100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AF7FD-6EA1-31BF-41F1-137D14A33F90}"/>
              </a:ext>
            </a:extLst>
          </p:cNvPr>
          <p:cNvSpPr txBox="1"/>
          <p:nvPr/>
        </p:nvSpPr>
        <p:spPr>
          <a:xfrm>
            <a:off x="762812" y="1333500"/>
            <a:ext cx="746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Business Recommendations: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224479-233B-D660-F4FD-4993A09B991E}"/>
              </a:ext>
            </a:extLst>
          </p:cNvPr>
          <p:cNvSpPr txBox="1"/>
          <p:nvPr/>
        </p:nvSpPr>
        <p:spPr>
          <a:xfrm>
            <a:off x="990600" y="2781300"/>
            <a:ext cx="1120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Stores with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efficiency (&lt;30%)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analyze demand patterns and adjust stock levels accordingly.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Highly efficient stores (above 60%)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 strong sales and inventory control but may need to monitor stockouts.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 balanced inventory turnover ratio (40-60%) is ideal for maintaining both efficiency and availability.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105400" y="5600700"/>
            <a:ext cx="7270706" cy="4597670"/>
          </a:xfrm>
          <a:custGeom>
            <a:avLst/>
            <a:gdLst/>
            <a:ahLst/>
            <a:cxnLst/>
            <a:rect l="l" t="t" r="r" b="b"/>
            <a:pathLst>
              <a:path w="9359812" h="7283635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52800" y="2781300"/>
            <a:ext cx="10668000" cy="154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12335" b="1" dirty="0">
                <a:solidFill>
                  <a:srgbClr val="2F1800"/>
                </a:solidFill>
                <a:latin typeface="Adobe Garamond Pro Bold" panose="02020702060506020403" pitchFamily="18" charset="0"/>
                <a:ea typeface="Saira Bold"/>
                <a:cs typeface="Saira Bold"/>
                <a:sym typeface="Sai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71" y="4381500"/>
            <a:ext cx="7562660" cy="5055032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90071" y="2171700"/>
            <a:ext cx="779126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5400" b="1" u="sng" dirty="0">
                <a:latin typeface="Adobe Garamond Pro Bold" panose="02020702060506020403" pitchFamily="18" charset="0"/>
              </a:rPr>
              <a:t>Information About Data:-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EF3B15-61AC-81D0-1557-A11207053FFB}"/>
              </a:ext>
            </a:extLst>
          </p:cNvPr>
          <p:cNvSpPr txBox="1"/>
          <p:nvPr/>
        </p:nvSpPr>
        <p:spPr>
          <a:xfrm>
            <a:off x="7086600" y="3508760"/>
            <a:ext cx="7562661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IN" sz="3200" b="1" dirty="0">
              <a:latin typeface="Adobe Garamond Pro Bold" panose="02020702060506020403" pitchFamily="18" charset="0"/>
            </a:endParaRP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                1.products &amp; purchases</a:t>
            </a: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2.Store details</a:t>
            </a: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      3.Purchase prices </a:t>
            </a: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     4.Product names</a:t>
            </a: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   5.Product dates</a:t>
            </a:r>
          </a:p>
          <a:p>
            <a:pPr algn="ctr"/>
            <a:r>
              <a:rPr lang="en-IN" sz="3200" b="1" dirty="0">
                <a:latin typeface="Adobe Garamond Pro Bold" panose="02020702060506020403" pitchFamily="18" charset="0"/>
              </a:rPr>
              <a:t>                    6.Sales and units  etc…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17F17-11AC-2175-D81E-5DB19820C35D}"/>
              </a:ext>
            </a:extLst>
          </p:cNvPr>
          <p:cNvSpPr txBox="1"/>
          <p:nvPr/>
        </p:nvSpPr>
        <p:spPr>
          <a:xfrm>
            <a:off x="8306190" y="3231297"/>
            <a:ext cx="57138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400" b="1" dirty="0">
                <a:latin typeface="Adobe Garamond Pro Bold" panose="02020702060506020403" pitchFamily="18" charset="0"/>
              </a:rPr>
              <a:t>Data from January 2022 to September 2023</a:t>
            </a:r>
          </a:p>
          <a:p>
            <a:pPr algn="r"/>
            <a:endParaRPr lang="en-IN" sz="1800" b="1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4709" y="2467931"/>
            <a:ext cx="3619500" cy="646331"/>
            <a:chOff x="0" y="0"/>
            <a:chExt cx="139374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742" cy="406400"/>
            </a:xfrm>
            <a:custGeom>
              <a:avLst/>
              <a:gdLst/>
              <a:ahLst/>
              <a:cxnLst/>
              <a:rect l="l" t="t" r="r" b="b"/>
              <a:pathLst>
                <a:path w="1393742" h="406400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201400" y="4533900"/>
            <a:ext cx="7086600" cy="4875092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EF9EA-37E2-907D-DE0F-ABB9D2B8A685}"/>
              </a:ext>
            </a:extLst>
          </p:cNvPr>
          <p:cNvSpPr txBox="1"/>
          <p:nvPr/>
        </p:nvSpPr>
        <p:spPr>
          <a:xfrm>
            <a:off x="381000" y="3801347"/>
            <a:ext cx="102464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4000" b="1" dirty="0">
                <a:latin typeface="Adobe Garamond Pro Bold" panose="02020702060506020403" pitchFamily="18" charset="0"/>
              </a:rPr>
              <a:t>1. Production Performance Analysis</a:t>
            </a:r>
            <a:endParaRPr lang="en-GB" sz="4000" dirty="0">
              <a:latin typeface="Adobe Garamond Pro Bold" panose="02020702060506020403" pitchFamily="18" charset="0"/>
            </a:endParaRPr>
          </a:p>
          <a:p>
            <a:pPr lvl="1"/>
            <a:r>
              <a:rPr lang="en-US" sz="4000" dirty="0">
                <a:latin typeface="Adobe Garamond Pro Bold" panose="02020702060506020403" pitchFamily="18" charset="0"/>
              </a:rPr>
              <a:t>2.</a:t>
            </a:r>
            <a:r>
              <a:rPr lang="en-GB" sz="4000" b="1" dirty="0">
                <a:latin typeface="Adobe Garamond Pro Bold" panose="02020702060506020403" pitchFamily="18" charset="0"/>
              </a:rPr>
              <a:t> Store Performance Analysis</a:t>
            </a:r>
          </a:p>
          <a:p>
            <a:pPr lvl="1"/>
            <a:r>
              <a:rPr lang="en-GB" sz="4000" b="1" dirty="0">
                <a:latin typeface="Adobe Garamond Pro Bold" panose="02020702060506020403" pitchFamily="18" charset="0"/>
              </a:rPr>
              <a:t>3.</a:t>
            </a:r>
            <a:r>
              <a:rPr lang="en-US" sz="4000" b="1" dirty="0">
                <a:latin typeface="Adobe Garamond Pro Bold" panose="02020702060506020403" pitchFamily="18" charset="0"/>
              </a:rPr>
              <a:t> Complex Monthly Sales Trend Analysis </a:t>
            </a:r>
          </a:p>
          <a:p>
            <a:pPr lvl="1"/>
            <a:r>
              <a:rPr lang="en-GB" sz="4000" b="1" dirty="0">
                <a:latin typeface="Adobe Garamond Pro Bold" panose="02020702060506020403" pitchFamily="18" charset="0"/>
              </a:rPr>
              <a:t>4. Cumulative Distribution of Profit Margin</a:t>
            </a:r>
          </a:p>
          <a:p>
            <a:pPr lvl="1"/>
            <a:r>
              <a:rPr lang="en-US" sz="4000" b="1" dirty="0">
                <a:latin typeface="Adobe Garamond Pro Bold" panose="02020702060506020403" pitchFamily="18" charset="0"/>
              </a:rPr>
              <a:t>5. Store Inventory Turnover Analysis</a:t>
            </a:r>
            <a:endParaRPr lang="en-US" sz="4000" dirty="0">
              <a:latin typeface="Adobe Garamond Pro Bold" panose="02020702060506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F92CC1-F4DA-76DC-014F-ED4D9AB17966}"/>
              </a:ext>
            </a:extLst>
          </p:cNvPr>
          <p:cNvSpPr txBox="1"/>
          <p:nvPr/>
        </p:nvSpPr>
        <p:spPr>
          <a:xfrm>
            <a:off x="1040989" y="2467931"/>
            <a:ext cx="2987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Goal  Analysis: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8371E5D-4F24-E7B3-9328-BDA9EC92A510}"/>
              </a:ext>
            </a:extLst>
          </p:cNvPr>
          <p:cNvGrpSpPr/>
          <p:nvPr/>
        </p:nvGrpSpPr>
        <p:grpSpPr>
          <a:xfrm rot="669013">
            <a:off x="3132287" y="2663118"/>
            <a:ext cx="6416540" cy="5594642"/>
            <a:chOff x="4047367" y="1697298"/>
            <a:chExt cx="6135217" cy="6140805"/>
          </a:xfrm>
        </p:grpSpPr>
        <p:grpSp>
          <p:nvGrpSpPr>
            <p:cNvPr id="34" name="Group 25">
              <a:extLst>
                <a:ext uri="{FF2B5EF4-FFF2-40B4-BE49-F238E27FC236}">
                  <a16:creationId xmlns:a16="http://schemas.microsoft.com/office/drawing/2014/main" id="{F3D5BD37-AEA1-145D-0710-24B7500DFBF1}"/>
                </a:ext>
              </a:extLst>
            </p:cNvPr>
            <p:cNvGrpSpPr/>
            <p:nvPr/>
          </p:nvGrpSpPr>
          <p:grpSpPr>
            <a:xfrm>
              <a:off x="4047367" y="1697298"/>
              <a:ext cx="849550" cy="1088106"/>
              <a:chOff x="0" y="31107"/>
              <a:chExt cx="2242644" cy="2343890"/>
            </a:xfrm>
          </p:grpSpPr>
          <p:grpSp>
            <p:nvGrpSpPr>
              <p:cNvPr id="35" name="Group 26">
                <a:extLst>
                  <a:ext uri="{FF2B5EF4-FFF2-40B4-BE49-F238E27FC236}">
                    <a16:creationId xmlns:a16="http://schemas.microsoft.com/office/drawing/2014/main" id="{64635804-FA7F-6251-70DE-F871AA3227C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37" name="Freeform 27">
                  <a:extLst>
                    <a:ext uri="{FF2B5EF4-FFF2-40B4-BE49-F238E27FC236}">
                      <a16:creationId xmlns:a16="http://schemas.microsoft.com/office/drawing/2014/main" id="{784157A6-A577-89D6-0AA9-532309A6EB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pic>
            <p:nvPicPr>
              <p:cNvPr id="36" name="Picture 28">
                <a:extLst>
                  <a:ext uri="{FF2B5EF4-FFF2-40B4-BE49-F238E27FC236}">
                    <a16:creationId xmlns:a16="http://schemas.microsoft.com/office/drawing/2014/main" id="{17FC405C-27B7-3FEE-5276-E18E917B0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208045" y="28942"/>
                <a:ext cx="2032433" cy="2036764"/>
              </a:xfrm>
              <a:prstGeom prst="rect">
                <a:avLst/>
              </a:prstGeom>
            </p:spPr>
          </p:pic>
        </p:grpSp>
        <p:grpSp>
          <p:nvGrpSpPr>
            <p:cNvPr id="58" name="Group 25">
              <a:extLst>
                <a:ext uri="{FF2B5EF4-FFF2-40B4-BE49-F238E27FC236}">
                  <a16:creationId xmlns:a16="http://schemas.microsoft.com/office/drawing/2014/main" id="{B79137B8-B94E-A9B9-2D3A-C43D6CE69F52}"/>
                </a:ext>
              </a:extLst>
            </p:cNvPr>
            <p:cNvGrpSpPr/>
            <p:nvPr/>
          </p:nvGrpSpPr>
          <p:grpSpPr>
            <a:xfrm>
              <a:off x="5312169" y="3001503"/>
              <a:ext cx="849548" cy="1088105"/>
              <a:chOff x="0" y="31109"/>
              <a:chExt cx="2242641" cy="2343888"/>
            </a:xfrm>
          </p:grpSpPr>
          <p:grpSp>
            <p:nvGrpSpPr>
              <p:cNvPr id="59" name="Group 26">
                <a:extLst>
                  <a:ext uri="{FF2B5EF4-FFF2-40B4-BE49-F238E27FC236}">
                    <a16:creationId xmlns:a16="http://schemas.microsoft.com/office/drawing/2014/main" id="{E7F038AA-5C94-170F-2E6C-1D266A22487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61" name="Freeform 27">
                  <a:extLst>
                    <a:ext uri="{FF2B5EF4-FFF2-40B4-BE49-F238E27FC236}">
                      <a16:creationId xmlns:a16="http://schemas.microsoft.com/office/drawing/2014/main" id="{F19D5E53-ACAF-84CA-3ACA-1796F4B09DE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pic>
            <p:nvPicPr>
              <p:cNvPr id="60" name="Picture 28">
                <a:extLst>
                  <a:ext uri="{FF2B5EF4-FFF2-40B4-BE49-F238E27FC236}">
                    <a16:creationId xmlns:a16="http://schemas.microsoft.com/office/drawing/2014/main" id="{652D6775-11AC-AEEC-B84B-A9CD80D8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208044" y="28944"/>
                <a:ext cx="2032432" cy="2036762"/>
              </a:xfrm>
              <a:prstGeom prst="rect">
                <a:avLst/>
              </a:prstGeom>
            </p:spPr>
          </p:pic>
        </p:grpSp>
        <p:grpSp>
          <p:nvGrpSpPr>
            <p:cNvPr id="62" name="Group 25">
              <a:extLst>
                <a:ext uri="{FF2B5EF4-FFF2-40B4-BE49-F238E27FC236}">
                  <a16:creationId xmlns:a16="http://schemas.microsoft.com/office/drawing/2014/main" id="{3F4FDC86-1BB8-2D4D-55AA-F9B270DA6951}"/>
                </a:ext>
              </a:extLst>
            </p:cNvPr>
            <p:cNvGrpSpPr/>
            <p:nvPr/>
          </p:nvGrpSpPr>
          <p:grpSpPr>
            <a:xfrm>
              <a:off x="9334611" y="6755161"/>
              <a:ext cx="847973" cy="1082942"/>
              <a:chOff x="-502590" y="-600772"/>
              <a:chExt cx="2238480" cy="2332765"/>
            </a:xfrm>
          </p:grpSpPr>
          <p:grpSp>
            <p:nvGrpSpPr>
              <p:cNvPr id="63" name="Group 26">
                <a:extLst>
                  <a:ext uri="{FF2B5EF4-FFF2-40B4-BE49-F238E27FC236}">
                    <a16:creationId xmlns:a16="http://schemas.microsoft.com/office/drawing/2014/main" id="{CFA709E6-348D-D619-B9C6-924FD12549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502590" y="-300439"/>
                <a:ext cx="2032432" cy="2032432"/>
                <a:chOff x="-1570260" y="-2008958"/>
                <a:chExt cx="6350000" cy="6350000"/>
              </a:xfrm>
            </p:grpSpPr>
            <p:sp>
              <p:nvSpPr>
                <p:cNvPr id="65" name="Freeform 27">
                  <a:extLst>
                    <a:ext uri="{FF2B5EF4-FFF2-40B4-BE49-F238E27FC236}">
                      <a16:creationId xmlns:a16="http://schemas.microsoft.com/office/drawing/2014/main" id="{2CDEE5D3-36B4-745E-3B1E-693D2D2DC815}"/>
                    </a:ext>
                  </a:extLst>
                </p:cNvPr>
                <p:cNvSpPr/>
                <p:nvPr/>
              </p:nvSpPr>
              <p:spPr>
                <a:xfrm>
                  <a:off x="-1570260" y="-2008958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pic>
            <p:nvPicPr>
              <p:cNvPr id="64" name="Picture 28">
                <a:extLst>
                  <a:ext uri="{FF2B5EF4-FFF2-40B4-BE49-F238E27FC236}">
                    <a16:creationId xmlns:a16="http://schemas.microsoft.com/office/drawing/2014/main" id="{FC1DEDCE-2CC2-B8E8-A03A-EBF7B2C00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-298708" y="-602938"/>
                <a:ext cx="2032432" cy="2036764"/>
              </a:xfrm>
              <a:prstGeom prst="rect">
                <a:avLst/>
              </a:prstGeom>
            </p:spPr>
          </p:pic>
        </p:grpSp>
        <p:grpSp>
          <p:nvGrpSpPr>
            <p:cNvPr id="66" name="Group 25">
              <a:extLst>
                <a:ext uri="{FF2B5EF4-FFF2-40B4-BE49-F238E27FC236}">
                  <a16:creationId xmlns:a16="http://schemas.microsoft.com/office/drawing/2014/main" id="{5E46D03F-84CC-F2BA-03E0-D7D64E9DACDE}"/>
                </a:ext>
              </a:extLst>
            </p:cNvPr>
            <p:cNvGrpSpPr/>
            <p:nvPr/>
          </p:nvGrpSpPr>
          <p:grpSpPr>
            <a:xfrm>
              <a:off x="6629400" y="4191398"/>
              <a:ext cx="849550" cy="1088106"/>
              <a:chOff x="0" y="31107"/>
              <a:chExt cx="2242644" cy="2343890"/>
            </a:xfrm>
          </p:grpSpPr>
          <p:grpSp>
            <p:nvGrpSpPr>
              <p:cNvPr id="67" name="Group 26">
                <a:extLst>
                  <a:ext uri="{FF2B5EF4-FFF2-40B4-BE49-F238E27FC236}">
                    <a16:creationId xmlns:a16="http://schemas.microsoft.com/office/drawing/2014/main" id="{725A76C5-7C24-8A6A-FA97-D571FAF2A17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69" name="Freeform 27">
                  <a:extLst>
                    <a:ext uri="{FF2B5EF4-FFF2-40B4-BE49-F238E27FC236}">
                      <a16:creationId xmlns:a16="http://schemas.microsoft.com/office/drawing/2014/main" id="{054D1999-C034-4FA1-E31A-2B0A933A77E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pic>
            <p:nvPicPr>
              <p:cNvPr id="68" name="Picture 28">
                <a:extLst>
                  <a:ext uri="{FF2B5EF4-FFF2-40B4-BE49-F238E27FC236}">
                    <a16:creationId xmlns:a16="http://schemas.microsoft.com/office/drawing/2014/main" id="{499D9360-560E-5D92-B0EF-3E057C183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208045" y="28942"/>
                <a:ext cx="2032433" cy="2036764"/>
              </a:xfrm>
              <a:prstGeom prst="rect">
                <a:avLst/>
              </a:prstGeom>
            </p:spPr>
          </p:pic>
        </p:grpSp>
        <p:grpSp>
          <p:nvGrpSpPr>
            <p:cNvPr id="70" name="Group 25">
              <a:extLst>
                <a:ext uri="{FF2B5EF4-FFF2-40B4-BE49-F238E27FC236}">
                  <a16:creationId xmlns:a16="http://schemas.microsoft.com/office/drawing/2014/main" id="{594D51E4-884C-008B-2AF5-F836983451A3}"/>
                </a:ext>
              </a:extLst>
            </p:cNvPr>
            <p:cNvGrpSpPr/>
            <p:nvPr/>
          </p:nvGrpSpPr>
          <p:grpSpPr>
            <a:xfrm>
              <a:off x="8032287" y="5531933"/>
              <a:ext cx="849550" cy="1088106"/>
              <a:chOff x="0" y="31107"/>
              <a:chExt cx="2242644" cy="2343890"/>
            </a:xfrm>
          </p:grpSpPr>
          <p:grpSp>
            <p:nvGrpSpPr>
              <p:cNvPr id="71" name="Group 26">
                <a:extLst>
                  <a:ext uri="{FF2B5EF4-FFF2-40B4-BE49-F238E27FC236}">
                    <a16:creationId xmlns:a16="http://schemas.microsoft.com/office/drawing/2014/main" id="{A3E2A0F8-912A-3CD8-8C29-807A52257B0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0" y="342565"/>
                <a:ext cx="2032432" cy="2032432"/>
                <a:chOff x="0" y="0"/>
                <a:chExt cx="6350000" cy="6350000"/>
              </a:xfrm>
            </p:grpSpPr>
            <p:sp>
              <p:nvSpPr>
                <p:cNvPr id="73" name="Freeform 27">
                  <a:extLst>
                    <a:ext uri="{FF2B5EF4-FFF2-40B4-BE49-F238E27FC236}">
                      <a16:creationId xmlns:a16="http://schemas.microsoft.com/office/drawing/2014/main" id="{96D2B64A-5D3D-C2CC-BC81-EE11CD48C1F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4928870" y="0"/>
                        <a:pt x="6350000" y="1421130"/>
                        <a:pt x="6350000" y="3175000"/>
                      </a:cubicBezTo>
                      <a:cubicBezTo>
                        <a:pt x="6350000" y="4928870"/>
                        <a:pt x="4928870" y="6350000"/>
                        <a:pt x="3175000" y="6350000"/>
                      </a:cubicBezTo>
                      <a:cubicBezTo>
                        <a:pt x="1421130" y="6350000"/>
                        <a:pt x="0" y="4928870"/>
                        <a:pt x="0" y="3175000"/>
                      </a:cubicBezTo>
                      <a:cubicBezTo>
                        <a:pt x="0" y="1421130"/>
                        <a:pt x="1421130" y="0"/>
                        <a:pt x="3175000" y="0"/>
                      </a:cubicBez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</p:spPr>
              <p:txBody>
                <a:bodyPr/>
                <a:lstStyle/>
                <a:p>
                  <a:endParaRPr lang="en-IN" dirty="0"/>
                </a:p>
              </p:txBody>
            </p:sp>
          </p:grpSp>
          <p:pic>
            <p:nvPicPr>
              <p:cNvPr id="72" name="Picture 28">
                <a:extLst>
                  <a:ext uri="{FF2B5EF4-FFF2-40B4-BE49-F238E27FC236}">
                    <a16:creationId xmlns:a16="http://schemas.microsoft.com/office/drawing/2014/main" id="{78E4AD3A-AAC3-DD84-0E41-734900A0E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b="321"/>
              <a:stretch>
                <a:fillRect/>
              </a:stretch>
            </p:blipFill>
            <p:spPr>
              <a:xfrm rot="16484543">
                <a:off x="208045" y="28942"/>
                <a:ext cx="2032433" cy="2036764"/>
              </a:xfrm>
              <a:prstGeom prst="rect">
                <a:avLst/>
              </a:prstGeom>
            </p:spPr>
          </p:pic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31D3E69-66CC-6D80-9AE7-11415618F9BC}"/>
              </a:ext>
            </a:extLst>
          </p:cNvPr>
          <p:cNvSpPr txBox="1"/>
          <p:nvPr/>
        </p:nvSpPr>
        <p:spPr>
          <a:xfrm>
            <a:off x="7696200" y="4976339"/>
            <a:ext cx="4222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Adobe Garamond Pro Bold" panose="02020702060506020403" pitchFamily="18" charset="0"/>
              </a:rPr>
              <a:t>DATA CLEANING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0CA187-7E07-51E0-28B2-49321F372B72}"/>
              </a:ext>
            </a:extLst>
          </p:cNvPr>
          <p:cNvSpPr txBox="1"/>
          <p:nvPr/>
        </p:nvSpPr>
        <p:spPr>
          <a:xfrm>
            <a:off x="6336601" y="3625215"/>
            <a:ext cx="57397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Adobe Garamond Pro Bold" panose="02020702060506020403" pitchFamily="18" charset="0"/>
              </a:rPr>
              <a:t>DATA TYPE-CHECKING</a:t>
            </a:r>
          </a:p>
          <a:p>
            <a:endParaRPr lang="en-IN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3EB641-73BA-5105-7A09-2A72EB740D93}"/>
              </a:ext>
            </a:extLst>
          </p:cNvPr>
          <p:cNvSpPr txBox="1"/>
          <p:nvPr/>
        </p:nvSpPr>
        <p:spPr>
          <a:xfrm>
            <a:off x="8631500" y="6420469"/>
            <a:ext cx="706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Adobe Garamond Pro Bold" panose="02020702060506020403" pitchFamily="18" charset="0"/>
              </a:rPr>
              <a:t>UPDATING CONSTRAINS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3F29BD-1AA5-6BAA-BD6E-2DEE5A720CDE}"/>
              </a:ext>
            </a:extLst>
          </p:cNvPr>
          <p:cNvSpPr txBox="1"/>
          <p:nvPr/>
        </p:nvSpPr>
        <p:spPr>
          <a:xfrm>
            <a:off x="9906000" y="7810501"/>
            <a:ext cx="5494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Adobe Garamond Pro Bold" panose="02020702060506020403" pitchFamily="18" charset="0"/>
              </a:rPr>
              <a:t>SOLUTION BUILDING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45D90B-F3B0-74FC-D889-43B960592689}"/>
              </a:ext>
            </a:extLst>
          </p:cNvPr>
          <p:cNvSpPr txBox="1"/>
          <p:nvPr/>
        </p:nvSpPr>
        <p:spPr>
          <a:xfrm>
            <a:off x="5255599" y="2253615"/>
            <a:ext cx="457420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latin typeface="Adobe Garamond Pro Bold" panose="02020702060506020403" pitchFamily="18" charset="0"/>
              </a:rPr>
              <a:t>IMPORTING DATA</a:t>
            </a:r>
          </a:p>
          <a:p>
            <a:endParaRPr lang="en-IN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3A09AF3-1398-B502-1590-D857D2005561}"/>
              </a:ext>
            </a:extLst>
          </p:cNvPr>
          <p:cNvSpPr txBox="1"/>
          <p:nvPr/>
        </p:nvSpPr>
        <p:spPr>
          <a:xfrm>
            <a:off x="3864249" y="2189100"/>
            <a:ext cx="7198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83A7CE-A243-D61E-1369-D4FF9E3FA5BE}"/>
              </a:ext>
            </a:extLst>
          </p:cNvPr>
          <p:cNvSpPr txBox="1"/>
          <p:nvPr/>
        </p:nvSpPr>
        <p:spPr>
          <a:xfrm>
            <a:off x="4922799" y="3653892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B04D91-BADE-DD5E-266D-86B8CBFBB45F}"/>
              </a:ext>
            </a:extLst>
          </p:cNvPr>
          <p:cNvSpPr txBox="1"/>
          <p:nvPr/>
        </p:nvSpPr>
        <p:spPr>
          <a:xfrm>
            <a:off x="7292904" y="6459847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4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1A0002A-8FAB-BA76-2A72-E22BB0A175CB}"/>
              </a:ext>
            </a:extLst>
          </p:cNvPr>
          <p:cNvSpPr txBox="1"/>
          <p:nvPr/>
        </p:nvSpPr>
        <p:spPr>
          <a:xfrm>
            <a:off x="6096000" y="4983659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5FA73B6-4912-B0EF-355C-60803E451DDB}"/>
              </a:ext>
            </a:extLst>
          </p:cNvPr>
          <p:cNvSpPr txBox="1"/>
          <p:nvPr/>
        </p:nvSpPr>
        <p:spPr>
          <a:xfrm>
            <a:off x="8409659" y="7818581"/>
            <a:ext cx="68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Algerian" panose="04020705040A02060702" pitchFamily="82" charset="0"/>
              </a:rPr>
              <a:t>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B524223-E481-48B8-BFD6-1CD62445B405}"/>
              </a:ext>
            </a:extLst>
          </p:cNvPr>
          <p:cNvSpPr txBox="1"/>
          <p:nvPr/>
        </p:nvSpPr>
        <p:spPr>
          <a:xfrm>
            <a:off x="1516626" y="509285"/>
            <a:ext cx="457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b="1" u="sng" dirty="0">
                <a:latin typeface="Adobe Garamond Pro Bold" panose="02020702060506020403" pitchFamily="18" charset="0"/>
              </a:rPr>
              <a:t>PROCESS</a:t>
            </a:r>
          </a:p>
        </p:txBody>
      </p:sp>
      <p:sp>
        <p:nvSpPr>
          <p:cNvPr id="96" name="Freeform 7"/>
          <p:cNvSpPr/>
          <p:nvPr/>
        </p:nvSpPr>
        <p:spPr>
          <a:xfrm>
            <a:off x="0" y="4849973"/>
            <a:ext cx="5962042" cy="4430741"/>
          </a:xfrm>
          <a:custGeom>
            <a:avLst/>
            <a:gdLst/>
            <a:ahLst/>
            <a:cxnLst/>
            <a:rect l="l" t="t" r="r" b="b"/>
            <a:pathLst>
              <a:path w="6454701" h="465912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/>
          <p:cNvSpPr/>
          <p:nvPr/>
        </p:nvSpPr>
        <p:spPr>
          <a:xfrm>
            <a:off x="12115800" y="4305300"/>
            <a:ext cx="6324509" cy="508236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F1F3C-2354-FCD1-F4BB-0DF938E2E0E0}"/>
              </a:ext>
            </a:extLst>
          </p:cNvPr>
          <p:cNvSpPr txBox="1"/>
          <p:nvPr/>
        </p:nvSpPr>
        <p:spPr>
          <a:xfrm>
            <a:off x="228600" y="3429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Insight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E9AD4-0AF9-C867-6877-C1FAE77588CF}"/>
              </a:ext>
            </a:extLst>
          </p:cNvPr>
          <p:cNvSpPr txBox="1"/>
          <p:nvPr/>
        </p:nvSpPr>
        <p:spPr>
          <a:xfrm>
            <a:off x="710381" y="2256711"/>
            <a:ext cx="9247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3200" b="1" u="sng" dirty="0">
                <a:latin typeface="Adobe Garamond Pro Bold" panose="02020702060506020403" pitchFamily="18" charset="0"/>
              </a:rPr>
              <a:t>1. Production Performance Analysis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C917C-8E79-7CAB-62DF-3714227653B6}"/>
              </a:ext>
            </a:extLst>
          </p:cNvPr>
          <p:cNvSpPr txBox="1"/>
          <p:nvPr/>
        </p:nvSpPr>
        <p:spPr>
          <a:xfrm>
            <a:off x="1066800" y="3543300"/>
            <a:ext cx="77724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dobe Garamond Pro Bold" panose="02020702060506020403" pitchFamily="18" charset="0"/>
              </a:rPr>
              <a:t>i</a:t>
            </a:r>
            <a:r>
              <a:rPr lang="en-US" sz="2400" b="1" dirty="0">
                <a:latin typeface="Adobe Garamond Pro Bold" panose="02020702060506020403" pitchFamily="18" charset="0"/>
              </a:rPr>
              <a:t>)Top Performer :</a:t>
            </a:r>
            <a:r>
              <a:rPr lang="en-US" sz="2400" dirty="0">
                <a:latin typeface="Adobe Garamond Pro Bold" panose="02020702060506020403" pitchFamily="18" charset="0"/>
              </a:rPr>
              <a:t>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Colorbuds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has the highest total sales ($271,770) and the     highest total profit ($144,944), making it the most profitable product.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b="1" dirty="0">
                <a:latin typeface="Adobe Garamond Pro Bold" panose="02020702060506020403" pitchFamily="18" charset="0"/>
              </a:rPr>
              <a:t>ii)Lego Bricks </a:t>
            </a:r>
            <a:r>
              <a:rPr lang="en-US" sz="2400" dirty="0"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the second-highest sales ($190,360) but a relatively lower profit margin ($23,795).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b="1" dirty="0">
                <a:latin typeface="Adobe Garamond Pro Bold" panose="02020702060506020403" pitchFamily="18" charset="0"/>
              </a:rPr>
              <a:t>iii)Action Figure</a:t>
            </a:r>
            <a:r>
              <a:rPr lang="en-US" sz="2400" dirty="0"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decent sales ($118,272) and a moderate profit ($44,352).</a:t>
            </a:r>
          </a:p>
          <a:p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3027A8-CB2E-C4F3-8F49-872669884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609" y="2255482"/>
            <a:ext cx="6625376" cy="1747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CD308-DCAE-6F51-81DE-B2E32A79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>
            <a:extLst>
              <a:ext uri="{FF2B5EF4-FFF2-40B4-BE49-F238E27FC236}">
                <a16:creationId xmlns:a16="http://schemas.microsoft.com/office/drawing/2014/main" id="{8B22FFDC-9DE9-31BE-6675-7A20E57FE3A4}"/>
              </a:ext>
            </a:extLst>
          </p:cNvPr>
          <p:cNvSpPr/>
          <p:nvPr/>
        </p:nvSpPr>
        <p:spPr>
          <a:xfrm>
            <a:off x="12115800" y="4305300"/>
            <a:ext cx="6324509" cy="508236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54DE07-DBD8-726C-FF9F-C7ED9329D545}"/>
              </a:ext>
            </a:extLst>
          </p:cNvPr>
          <p:cNvSpPr txBox="1"/>
          <p:nvPr/>
        </p:nvSpPr>
        <p:spPr>
          <a:xfrm>
            <a:off x="228600" y="3429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Insight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F91AE-D956-DDD9-9807-133248143844}"/>
              </a:ext>
            </a:extLst>
          </p:cNvPr>
          <p:cNvSpPr txBox="1"/>
          <p:nvPr/>
        </p:nvSpPr>
        <p:spPr>
          <a:xfrm>
            <a:off x="762000" y="2256711"/>
            <a:ext cx="92472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u="sng" dirty="0">
                <a:latin typeface="Adobe Garamond Pro Bold" panose="02020702060506020403" pitchFamily="18" charset="0"/>
              </a:rPr>
              <a:t>2.</a:t>
            </a:r>
            <a:r>
              <a:rPr lang="en-GB" sz="3200" b="1" u="sng" dirty="0">
                <a:latin typeface="Adobe Garamond Pro Bold" panose="02020702060506020403" pitchFamily="18" charset="0"/>
              </a:rPr>
              <a:t> Store Performance Analysis</a:t>
            </a:r>
          </a:p>
          <a:p>
            <a:pPr lvl="1"/>
            <a:endParaRPr lang="en-GB" sz="3200" u="sng" dirty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1888C6-2E61-11EC-D0A9-DC39444B2AFC}"/>
              </a:ext>
            </a:extLst>
          </p:cNvPr>
          <p:cNvSpPr txBox="1"/>
          <p:nvPr/>
        </p:nvSpPr>
        <p:spPr>
          <a:xfrm>
            <a:off x="1066800" y="3543300"/>
            <a:ext cx="77724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dobe Garamond Pro Bold" panose="02020702060506020403" pitchFamily="18" charset="0"/>
              </a:rPr>
              <a:t>i</a:t>
            </a:r>
            <a:r>
              <a:rPr lang="en-US" sz="2400" b="1" dirty="0">
                <a:latin typeface="Adobe Garamond Pro Bold" panose="02020702060506020403" pitchFamily="18" charset="0"/>
              </a:rPr>
              <a:t>)Top Sales Store :</a:t>
            </a:r>
            <a:r>
              <a:rPr lang="en-US" sz="2400" dirty="0"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Toys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Ciudad de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Mexico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 has the highest total sales ($46,973) but a moderate profit margin (25.89%).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b="1" dirty="0">
                <a:latin typeface="Adobe Garamond Pro Bold" panose="02020702060506020403" pitchFamily="18" charset="0"/>
              </a:rPr>
              <a:t>ii)Highest Profit Margin :</a:t>
            </a:r>
            <a:r>
              <a:rPr lang="en-US" sz="2400" dirty="0"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s-E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Toys</a:t>
            </a:r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Mexicali 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has the highest profit margin (37.47%) despite having the decent sales of ($31,702), indicating good pricing.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400" b="1" dirty="0">
                <a:latin typeface="Adobe Garamond Pro Bold" panose="02020702060506020403" pitchFamily="18" charset="0"/>
              </a:rPr>
              <a:t>iii)Best Overall Performer :</a:t>
            </a:r>
            <a:r>
              <a:rPr lang="en-US" sz="2400" dirty="0">
                <a:latin typeface="Adobe Garamond Pro Bold" panose="02020702060506020403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Toys Ciudad de Mexico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has strong sales ($46,720) and  a good profit margin (35.02%), making it one of the most efficient stores.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BF502-672B-FAD1-ED35-E0277D8F4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66" y="2256711"/>
            <a:ext cx="7643118" cy="16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075C9-3FE6-5263-4F78-596E823DA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>
            <a:extLst>
              <a:ext uri="{FF2B5EF4-FFF2-40B4-BE49-F238E27FC236}">
                <a16:creationId xmlns:a16="http://schemas.microsoft.com/office/drawing/2014/main" id="{45607605-00AD-24C7-BEFE-572796A04A17}"/>
              </a:ext>
            </a:extLst>
          </p:cNvPr>
          <p:cNvSpPr/>
          <p:nvPr/>
        </p:nvSpPr>
        <p:spPr>
          <a:xfrm>
            <a:off x="12115800" y="4305300"/>
            <a:ext cx="6324509" cy="508236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04503-0FA6-088A-34F9-69AB475247C5}"/>
              </a:ext>
            </a:extLst>
          </p:cNvPr>
          <p:cNvSpPr txBox="1"/>
          <p:nvPr/>
        </p:nvSpPr>
        <p:spPr>
          <a:xfrm>
            <a:off x="228600" y="3429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Insight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265EDD-77C5-12DE-CFAA-37A82AC7438E}"/>
              </a:ext>
            </a:extLst>
          </p:cNvPr>
          <p:cNvSpPr txBox="1"/>
          <p:nvPr/>
        </p:nvSpPr>
        <p:spPr>
          <a:xfrm>
            <a:off x="762000" y="2312035"/>
            <a:ext cx="9247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3200" b="1" u="sng" dirty="0">
                <a:latin typeface="Adobe Garamond Pro Bold" panose="02020702060506020403" pitchFamily="18" charset="0"/>
              </a:rPr>
              <a:t>3.</a:t>
            </a:r>
            <a:r>
              <a:rPr lang="en-US" sz="3200" b="1" u="sng" dirty="0">
                <a:latin typeface="Adobe Garamond Pro Bold" panose="02020702060506020403" pitchFamily="18" charset="0"/>
              </a:rPr>
              <a:t> Complex Monthly Sales Trend Analysis</a:t>
            </a:r>
            <a:endParaRPr lang="en-GB" sz="3200" u="sng" dirty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8844C-2F01-588B-201B-D2F5486B6270}"/>
              </a:ext>
            </a:extLst>
          </p:cNvPr>
          <p:cNvSpPr txBox="1"/>
          <p:nvPr/>
        </p:nvSpPr>
        <p:spPr>
          <a:xfrm>
            <a:off x="1066800" y="3314700"/>
            <a:ext cx="77724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dobe Garamond Pro Bold" panose="02020702060506020403" pitchFamily="18" charset="0"/>
              </a:rPr>
              <a:t>i</a:t>
            </a:r>
            <a:r>
              <a:rPr lang="en-US" sz="2400" b="1" dirty="0">
                <a:latin typeface="Adobe Garamond Pro Bold" panose="02020702060506020403" pitchFamily="18" charset="0"/>
              </a:rPr>
              <a:t>)Stable Sales in Jan &amp; Feb 2022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($542,935)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($541,721) had nearly      identical revenues, maintaining stability.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rolling 3-month average remained around ₹542,328, reinforcing consistent performance.</a:t>
            </a:r>
          </a:p>
          <a:p>
            <a:endParaRPr lang="en-US" sz="2000" dirty="0"/>
          </a:p>
          <a:p>
            <a:r>
              <a:rPr lang="en-IN" sz="2400" dirty="0">
                <a:latin typeface="Adobe Garamond Pro Bold" panose="02020702060506020403" pitchFamily="18" charset="0"/>
              </a:rPr>
              <a:t>ii)Significant Decline in March 2022 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Revenue dropped sharply to $138,318.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3-month average fell to $407,658, reflecting a drastic downturn.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This suggests a major disruption, possibly due to market conditions, seasonality, or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 challenges.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7773D-4E8F-A2ED-1610-4ED68B2D5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604423"/>
            <a:ext cx="7558757" cy="142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6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DC1F5-696D-88D5-6A21-434362EFD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>
            <a:extLst>
              <a:ext uri="{FF2B5EF4-FFF2-40B4-BE49-F238E27FC236}">
                <a16:creationId xmlns:a16="http://schemas.microsoft.com/office/drawing/2014/main" id="{965D6F0C-FB3D-9947-2F19-92857C8A1AC6}"/>
              </a:ext>
            </a:extLst>
          </p:cNvPr>
          <p:cNvSpPr/>
          <p:nvPr/>
        </p:nvSpPr>
        <p:spPr>
          <a:xfrm>
            <a:off x="12115800" y="4305300"/>
            <a:ext cx="6324509" cy="508236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E06E2-801C-C089-2AEC-9A3E71BD8819}"/>
              </a:ext>
            </a:extLst>
          </p:cNvPr>
          <p:cNvSpPr txBox="1"/>
          <p:nvPr/>
        </p:nvSpPr>
        <p:spPr>
          <a:xfrm>
            <a:off x="228600" y="3429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Insight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01276-BD77-136D-14DC-09E4BED88BA0}"/>
              </a:ext>
            </a:extLst>
          </p:cNvPr>
          <p:cNvSpPr txBox="1"/>
          <p:nvPr/>
        </p:nvSpPr>
        <p:spPr>
          <a:xfrm>
            <a:off x="685800" y="1799511"/>
            <a:ext cx="9247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3200" b="1" u="sng" dirty="0">
                <a:latin typeface="Adobe Garamond Pro Bold" panose="02020702060506020403" pitchFamily="18" charset="0"/>
              </a:rPr>
              <a:t>4. Cumulative Distribution of Profit Margin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0A4CA0-4BE4-4D62-942D-4714A128F75B}"/>
              </a:ext>
            </a:extLst>
          </p:cNvPr>
          <p:cNvSpPr txBox="1"/>
          <p:nvPr/>
        </p:nvSpPr>
        <p:spPr>
          <a:xfrm>
            <a:off x="1219200" y="2705100"/>
            <a:ext cx="77724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latin typeface="Adobe Garamond Pro Bold" panose="02020702060506020403" pitchFamily="18" charset="0"/>
              </a:rPr>
              <a:t>i</a:t>
            </a:r>
            <a:r>
              <a:rPr lang="en-IN" sz="2400" dirty="0">
                <a:latin typeface="Adobe Garamond Pro Bold" panose="02020702060506020403" pitchFamily="18" charset="0"/>
              </a:rPr>
              <a:t>)Top Profit-Contributing Categories:</a:t>
            </a:r>
          </a:p>
          <a:p>
            <a:r>
              <a:rPr lang="en-US" sz="2400" b="1" dirty="0"/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&amp; Crafts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leads in cumulative profit margin, with high-margin products like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Playfoam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(63.63), Barrel O' Slime (50.00), and Etch A Sketch (47.61)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boosting the total margin significantly.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Adobe Garamond Pro Bold" panose="02020702060506020403" pitchFamily="18" charset="0"/>
              </a:rPr>
              <a:t>ii)High-Profit Margin Products: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Jenga (70.00), Mini Basketball Hoop (64.00) and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Playfoam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(63.63)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among the top individual profit margin contributors.</a:t>
            </a:r>
          </a:p>
          <a:p>
            <a:endParaRPr lang="en-US" sz="2000" dirty="0"/>
          </a:p>
          <a:p>
            <a:r>
              <a:rPr lang="en-IN" sz="2400" dirty="0">
                <a:latin typeface="Adobe Garamond Pro Bold" panose="02020702060506020403" pitchFamily="18" charset="0"/>
              </a:rPr>
              <a:t>iii)Consistently Growing Cumulative Margin:</a:t>
            </a:r>
            <a:endParaRPr lang="en-US" sz="2400" dirty="0">
              <a:latin typeface="Adobe Garamond Pro Bold" panose="02020702060506020403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cumulative margin steadily increases, reflecting profitable product choices.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Almost in most of the product, the margin surpasses 200, indicating a strong contribution from premium-priced or high-margin items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84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B4B4-9C6F-2686-0664-871DE9D11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8">
            <a:extLst>
              <a:ext uri="{FF2B5EF4-FFF2-40B4-BE49-F238E27FC236}">
                <a16:creationId xmlns:a16="http://schemas.microsoft.com/office/drawing/2014/main" id="{E6752C1B-B450-9400-F918-7668269F13ED}"/>
              </a:ext>
            </a:extLst>
          </p:cNvPr>
          <p:cNvSpPr/>
          <p:nvPr/>
        </p:nvSpPr>
        <p:spPr>
          <a:xfrm>
            <a:off x="12115800" y="4305300"/>
            <a:ext cx="6324509" cy="508236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86025-CDB4-41CD-296B-F9C13CF1C7F1}"/>
              </a:ext>
            </a:extLst>
          </p:cNvPr>
          <p:cNvSpPr txBox="1"/>
          <p:nvPr/>
        </p:nvSpPr>
        <p:spPr>
          <a:xfrm>
            <a:off x="228600" y="342900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dobe Garamond Pro Bold" panose="02020702060506020403" pitchFamily="18" charset="0"/>
              </a:rPr>
              <a:t>Insight Discussion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16F5A-9274-9856-1C6C-5CE80A5F43C2}"/>
              </a:ext>
            </a:extLst>
          </p:cNvPr>
          <p:cNvSpPr txBox="1"/>
          <p:nvPr/>
        </p:nvSpPr>
        <p:spPr>
          <a:xfrm>
            <a:off x="710381" y="2256711"/>
            <a:ext cx="9247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3200" b="1" u="sng" dirty="0">
                <a:latin typeface="Adobe Garamond Pro Bold" panose="02020702060506020403" pitchFamily="18" charset="0"/>
              </a:rPr>
              <a:t>5. Store Inventory Turnover Analysis</a:t>
            </a:r>
            <a:endParaRPr lang="en-US" sz="3200" u="sng" dirty="0">
              <a:latin typeface="Adobe Garamond Pro Bold" panose="020207020605060204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A67F5-B608-D878-F15C-826D9BD1E4FD}"/>
              </a:ext>
            </a:extLst>
          </p:cNvPr>
          <p:cNvSpPr txBox="1"/>
          <p:nvPr/>
        </p:nvSpPr>
        <p:spPr>
          <a:xfrm>
            <a:off x="1066800" y="3543300"/>
            <a:ext cx="777240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dobe Garamond Pro Bold" panose="02020702060506020403" pitchFamily="18" charset="0"/>
              </a:rPr>
              <a:t>i</a:t>
            </a:r>
            <a:r>
              <a:rPr lang="en-US" sz="2400" dirty="0">
                <a:latin typeface="Adobe Garamond Pro Bold" panose="02020702060506020403" pitchFamily="18" charset="0"/>
              </a:rPr>
              <a:t>)Top-Performing Stores (Higher Efficiency Percentage):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Store 9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highest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 Turnover Efficiency (100%)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meaning it turns over its inventory at an optimal rate.</a:t>
            </a: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Store 14 (69.07%) and Store 16 (62.17%)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have strong efficiency, indicating they effectively manage stock levels.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Adobe Garamond Pro Bold" panose="02020702060506020403" pitchFamily="18" charset="0"/>
              </a:rPr>
              <a:t>ii)Moderate Efficiency Stores (40-60% Range):</a:t>
            </a:r>
          </a:p>
          <a:p>
            <a:r>
              <a:rPr lang="en-US" sz="2000" dirty="0"/>
              <a:t>• Stores like </a:t>
            </a:r>
            <a:r>
              <a:rPr lang="en-US" sz="2000" b="1" dirty="0"/>
              <a:t>Store 2 (50.04%)</a:t>
            </a:r>
            <a:r>
              <a:rPr lang="en-US" sz="2000" dirty="0"/>
              <a:t>, </a:t>
            </a:r>
            <a:r>
              <a:rPr lang="en-US" sz="2000" b="1" dirty="0"/>
              <a:t>Store 8 (53.80%)</a:t>
            </a:r>
            <a:r>
              <a:rPr lang="en-US" sz="2000" dirty="0"/>
              <a:t>, and </a:t>
            </a:r>
            <a:r>
              <a:rPr lang="en-US" sz="2000" b="1" dirty="0"/>
              <a:t>Store 28 (54.49%)</a:t>
            </a:r>
            <a:r>
              <a:rPr lang="en-US" sz="2000" dirty="0"/>
              <a:t> show good inventory turnover but may have room for optimization.</a:t>
            </a:r>
          </a:p>
          <a:p>
            <a:endParaRPr lang="en-US" sz="2000" dirty="0"/>
          </a:p>
          <a:p>
            <a:r>
              <a:rPr lang="en-US" sz="2400" dirty="0">
                <a:latin typeface="Adobe Garamond Pro Bold" panose="02020702060506020403" pitchFamily="18" charset="0"/>
              </a:rPr>
              <a:t>iii)Low-Performing Stores (Below 30% Efficiency):</a:t>
            </a:r>
          </a:p>
          <a:p>
            <a:r>
              <a:rPr lang="en-US" sz="2000" b="1" dirty="0"/>
              <a:t>• Store 35 (20.18%)</a:t>
            </a:r>
            <a:r>
              <a:rPr lang="en-US" sz="2000" dirty="0"/>
              <a:t>, </a:t>
            </a:r>
            <a:r>
              <a:rPr lang="en-US" sz="2000" b="1" dirty="0"/>
              <a:t>Store 30 (22.88%)</a:t>
            </a:r>
            <a:r>
              <a:rPr lang="en-US" sz="2000" dirty="0"/>
              <a:t>, and </a:t>
            </a:r>
            <a:r>
              <a:rPr lang="en-US" sz="2000" b="1" dirty="0"/>
              <a:t>Store 20 (28.18%)</a:t>
            </a:r>
            <a:r>
              <a:rPr lang="en-US" sz="2000" dirty="0"/>
              <a:t>   struggle with slow inventory turnover, possibly due to overstocking or low demand.</a:t>
            </a:r>
          </a:p>
          <a:p>
            <a:endParaRPr lang="en-US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8141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457</TotalTime>
  <Words>798</Words>
  <Application>Microsoft Office PowerPoint</Application>
  <PresentationFormat>Custom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Times New Roman</vt:lpstr>
      <vt:lpstr>Adobe Garamond Pro Bold</vt:lpstr>
      <vt:lpstr>Arial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Brown Illustration Business Report Presentation</dc:title>
  <cp:lastModifiedBy>Rahul chandran</cp:lastModifiedBy>
  <cp:revision>2</cp:revision>
  <dcterms:created xsi:type="dcterms:W3CDTF">2006-08-16T00:00:00Z</dcterms:created>
  <dcterms:modified xsi:type="dcterms:W3CDTF">2025-02-13T10:39:14Z</dcterms:modified>
  <dc:identifier>DAGe8h4rXXE</dc:identifier>
</cp:coreProperties>
</file>